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17"/>
  </p:notesMasterIdLst>
  <p:handoutMasterIdLst>
    <p:handoutMasterId r:id="rId18"/>
  </p:handoutMasterIdLst>
  <p:sldIdLst>
    <p:sldId id="293" r:id="rId2"/>
    <p:sldId id="297" r:id="rId3"/>
    <p:sldId id="299" r:id="rId4"/>
    <p:sldId id="304" r:id="rId5"/>
    <p:sldId id="298" r:id="rId6"/>
    <p:sldId id="290" r:id="rId7"/>
    <p:sldId id="289" r:id="rId8"/>
    <p:sldId id="311" r:id="rId9"/>
    <p:sldId id="312" r:id="rId10"/>
    <p:sldId id="307" r:id="rId11"/>
    <p:sldId id="314" r:id="rId12"/>
    <p:sldId id="302" r:id="rId13"/>
    <p:sldId id="305" r:id="rId14"/>
    <p:sldId id="315" r:id="rId15"/>
    <p:sldId id="313" r:id="rId16"/>
  </p:sldIdLst>
  <p:sldSz cx="12801600" cy="9601200" type="A3"/>
  <p:notesSz cx="9979025" cy="68341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DDDDDD"/>
    <a:srgbClr val="C0C0C0"/>
    <a:srgbClr val="FFFFCC"/>
    <a:srgbClr val="006699"/>
    <a:srgbClr val="336699"/>
    <a:srgbClr val="3366CC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3" autoAdjust="0"/>
    <p:restoredTop sz="93466" autoAdjust="0"/>
  </p:normalViewPr>
  <p:slideViewPr>
    <p:cSldViewPr>
      <p:cViewPr>
        <p:scale>
          <a:sx n="50" d="100"/>
          <a:sy n="50" d="100"/>
        </p:scale>
        <p:origin x="-1518" y="-16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59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53088" y="0"/>
            <a:ext cx="43243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780B0B-2888-450A-95D9-BBAD645BCA96}" type="datetimeFigureOut">
              <a:rPr lang="es-ES"/>
              <a:pPr>
                <a:defRPr/>
              </a:pPr>
              <a:t>03/06/2011</a:t>
            </a:fld>
            <a:endParaRPr lang="es-E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91288"/>
            <a:ext cx="432593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53088" y="6491288"/>
            <a:ext cx="43243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9F0506-3142-4CA9-BA8C-2A24DA157A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59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3088" y="0"/>
            <a:ext cx="43243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E84B3F-7FA5-4CD6-AC3C-0735ED50B545}" type="datetimeFigureOut">
              <a:rPr lang="es-ES"/>
              <a:pPr>
                <a:defRPr/>
              </a:pPr>
              <a:t>03/06/2011</a:t>
            </a:fld>
            <a:endParaRPr lang="es-E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12763"/>
            <a:ext cx="3416300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8538" y="3246438"/>
            <a:ext cx="7983537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91288"/>
            <a:ext cx="432593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3088" y="6491288"/>
            <a:ext cx="43243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4903EE-A94A-4A90-981D-95FF7E1B2D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00CFA-EC68-4DE4-AD66-63DEA175A8FB}" type="slidenum">
              <a:rPr lang="es-E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00CFA-EC68-4DE4-AD66-63DEA175A8FB}" type="slidenum">
              <a:rPr lang="es-E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2005584" y="503857"/>
            <a:ext cx="10369296" cy="206105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2005584" y="2590090"/>
            <a:ext cx="10369296" cy="2453640"/>
          </a:xfrm>
        </p:spPr>
        <p:txBody>
          <a:bodyPr tIns="0"/>
          <a:lstStyle>
            <a:lvl1pPr marL="38405" indent="0" algn="l">
              <a:buNone/>
              <a:defRPr sz="3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E66B41-23C9-4C1B-B308-6CD51DE3921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1290006" y="1979323"/>
            <a:ext cx="294437" cy="294437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620047" y="1883023"/>
            <a:ext cx="89611" cy="89611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E09701-DDE0-4DE6-BF6A-992AA94C64B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601200" y="384495"/>
            <a:ext cx="2560320" cy="819213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00200" y="384497"/>
            <a:ext cx="7787640" cy="819213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53D012-C6A9-49EF-AAEF-07603D73D91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58E399-5759-49EB-920E-B82428EC34A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196046" y="-76"/>
            <a:ext cx="9601200" cy="960127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9749" y="3640455"/>
            <a:ext cx="8961120" cy="3200400"/>
          </a:xfrm>
        </p:spPr>
        <p:txBody>
          <a:bodyPr anchor="t"/>
          <a:lstStyle>
            <a:lvl1pPr algn="l">
              <a:lnSpc>
                <a:spcPts val="6300"/>
              </a:lnSpc>
              <a:buNone/>
              <a:defRPr sz="56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609749" y="1493520"/>
            <a:ext cx="8961120" cy="2113597"/>
          </a:xfrm>
        </p:spPr>
        <p:txBody>
          <a:bodyPr anchor="b"/>
          <a:lstStyle>
            <a:lvl1pPr marL="25603" indent="0">
              <a:lnSpc>
                <a:spcPts val="3220"/>
              </a:lnSpc>
              <a:spcBef>
                <a:spcPts val="0"/>
              </a:spcBef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8B2E78-DD3A-432A-970F-FAEC440B1D4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3200400" y="0"/>
            <a:ext cx="106680" cy="960127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3041249" y="3940518"/>
            <a:ext cx="294437" cy="294437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3371290" y="3844218"/>
            <a:ext cx="89611" cy="89611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9851" y="384048"/>
            <a:ext cx="10497312" cy="16002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009851" y="2133600"/>
            <a:ext cx="5120640" cy="652881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386523" y="2133600"/>
            <a:ext cx="5120640" cy="652881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F71EF8-C624-42A1-A470-75942D0B51E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80" y="7224470"/>
            <a:ext cx="11521440" cy="1600200"/>
          </a:xfrm>
        </p:spPr>
        <p:txBody>
          <a:bodyPr anchor="ctr"/>
          <a:lstStyle>
            <a:lvl1pPr algn="ctr">
              <a:defRPr sz="63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080" y="459589"/>
            <a:ext cx="5632704" cy="896112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9611" indent="0" algn="l">
              <a:lnSpc>
                <a:spcPct val="100000"/>
              </a:lnSpc>
              <a:spcBef>
                <a:spcPts val="140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528816" y="459589"/>
            <a:ext cx="5632704" cy="896112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9611" indent="0" algn="l">
              <a:lnSpc>
                <a:spcPct val="100000"/>
              </a:lnSpc>
              <a:spcBef>
                <a:spcPts val="140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40080" y="1357070"/>
            <a:ext cx="5632704" cy="576072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0469" indent="-384048">
              <a:lnSpc>
                <a:spcPct val="100000"/>
              </a:lnSpc>
              <a:spcBef>
                <a:spcPts val="980"/>
              </a:spcBef>
              <a:defRPr sz="3400"/>
            </a:lvl1pPr>
            <a:lvl2pPr>
              <a:lnSpc>
                <a:spcPct val="100000"/>
              </a:lnSpc>
              <a:spcBef>
                <a:spcPts val="980"/>
              </a:spcBef>
              <a:defRPr sz="2800"/>
            </a:lvl2pPr>
            <a:lvl3pPr>
              <a:lnSpc>
                <a:spcPct val="100000"/>
              </a:lnSpc>
              <a:spcBef>
                <a:spcPts val="980"/>
              </a:spcBef>
              <a:defRPr sz="2500"/>
            </a:lvl3pPr>
            <a:lvl4pPr>
              <a:lnSpc>
                <a:spcPct val="100000"/>
              </a:lnSpc>
              <a:spcBef>
                <a:spcPts val="980"/>
              </a:spcBef>
              <a:defRPr sz="2200"/>
            </a:lvl4pPr>
            <a:lvl5pPr>
              <a:lnSpc>
                <a:spcPct val="100000"/>
              </a:lnSpc>
              <a:spcBef>
                <a:spcPts val="980"/>
              </a:spcBef>
              <a:defRPr sz="22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528816" y="1357070"/>
            <a:ext cx="5632704" cy="576072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0469" indent="-384048">
              <a:lnSpc>
                <a:spcPct val="100000"/>
              </a:lnSpc>
              <a:spcBef>
                <a:spcPts val="980"/>
              </a:spcBef>
              <a:defRPr sz="3400"/>
            </a:lvl1pPr>
            <a:lvl2pPr>
              <a:lnSpc>
                <a:spcPct val="100000"/>
              </a:lnSpc>
              <a:spcBef>
                <a:spcPts val="980"/>
              </a:spcBef>
              <a:defRPr sz="2800"/>
            </a:lvl2pPr>
            <a:lvl3pPr>
              <a:lnSpc>
                <a:spcPct val="100000"/>
              </a:lnSpc>
              <a:spcBef>
                <a:spcPts val="980"/>
              </a:spcBef>
              <a:defRPr sz="2500"/>
            </a:lvl3pPr>
            <a:lvl4pPr>
              <a:lnSpc>
                <a:spcPct val="100000"/>
              </a:lnSpc>
              <a:spcBef>
                <a:spcPts val="980"/>
              </a:spcBef>
              <a:defRPr sz="2200"/>
            </a:lvl4pPr>
            <a:lvl5pPr>
              <a:lnSpc>
                <a:spcPct val="100000"/>
              </a:lnSpc>
              <a:spcBef>
                <a:spcPts val="980"/>
              </a:spcBef>
              <a:defRPr sz="22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3D7FF2-ED77-403E-8D0A-71402AD3051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9851" y="384048"/>
            <a:ext cx="10497312" cy="16002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AB29BC-94D6-4A1A-AFB6-B08F95BCFAA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20978" y="0"/>
            <a:ext cx="11380622" cy="96012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0BC356-C30B-41D6-AE36-338D55B2F07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420978" y="-76"/>
            <a:ext cx="102413" cy="960127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80" y="303489"/>
            <a:ext cx="5334000" cy="1626870"/>
          </a:xfrm>
          <a:ln>
            <a:noFill/>
          </a:ln>
        </p:spPr>
        <p:txBody>
          <a:bodyPr anchor="b"/>
          <a:lstStyle>
            <a:lvl1pPr algn="l">
              <a:lnSpc>
                <a:spcPts val="2800"/>
              </a:lnSpc>
              <a:buNone/>
              <a:defRPr sz="31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40080" y="1969750"/>
            <a:ext cx="5334000" cy="977900"/>
          </a:xfrm>
        </p:spPr>
        <p:txBody>
          <a:bodyPr/>
          <a:lstStyle>
            <a:lvl1pPr marL="64008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40080" y="2987041"/>
            <a:ext cx="11414760" cy="558958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817E3C-251D-451B-9DB5-F61561C861F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41654" y="1493520"/>
            <a:ext cx="3840480" cy="2773680"/>
          </a:xfrm>
        </p:spPr>
        <p:txBody>
          <a:bodyPr anchor="b">
            <a:noAutofit/>
          </a:bodyPr>
          <a:lstStyle>
            <a:lvl1pPr algn="l">
              <a:buNone/>
              <a:defRPr sz="29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8F6487-811B-47B8-B3BF-797A5A40190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066800" y="1493520"/>
            <a:ext cx="6400800" cy="64008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28016" tIns="384048" rIns="128016" bIns="64008" rtlCol="0" anchor="t">
            <a:normAutofit/>
          </a:bodyPr>
          <a:lstStyle>
            <a:extLst/>
          </a:lstStyle>
          <a:p>
            <a:pPr marL="0" indent="-396850" algn="l" rtl="0" eaLnBrk="1" latinLnBrk="0" hangingPunct="1">
              <a:lnSpc>
                <a:spcPts val="4200"/>
              </a:lnSpc>
              <a:spcBef>
                <a:spcPts val="84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4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73480" y="1600205"/>
            <a:ext cx="6187440" cy="4920343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28016" tIns="384048" anchor="t"/>
          <a:lstStyle>
            <a:lvl1pPr marL="0" indent="0" algn="l" eaLnBrk="1" latinLnBrk="0" hangingPunct="1">
              <a:buNone/>
              <a:defRPr sz="45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555415" y="1336077"/>
            <a:ext cx="960120" cy="28603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7005134" y="1311500"/>
            <a:ext cx="908914" cy="28603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73480" y="6720840"/>
            <a:ext cx="6187440" cy="1066800"/>
          </a:xfrm>
        </p:spPr>
        <p:txBody>
          <a:bodyPr anchor="ctr"/>
          <a:lstStyle>
            <a:lvl1pPr marL="0" indent="0" algn="l">
              <a:lnSpc>
                <a:spcPts val="2240"/>
              </a:lnSpc>
              <a:spcBef>
                <a:spcPts val="0"/>
              </a:spcBef>
              <a:buNone/>
              <a:defRPr sz="2000">
                <a:solidFill>
                  <a:srgbClr val="777777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1142297" y="-1142290"/>
            <a:ext cx="2294442" cy="2294442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36343" y="29544"/>
            <a:ext cx="2383067" cy="238306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256034" y="1477108"/>
            <a:ext cx="1576004" cy="154367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418023" y="-76"/>
            <a:ext cx="11383578" cy="960127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2009851" y="384493"/>
            <a:ext cx="10497312" cy="1600200"/>
          </a:xfrm>
          <a:prstGeom prst="rect">
            <a:avLst/>
          </a:prstGeom>
        </p:spPr>
        <p:txBody>
          <a:bodyPr lIns="128016" tIns="64008" rIns="128016" bIns="64008"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2009851" y="2026920"/>
            <a:ext cx="10497312" cy="6720840"/>
          </a:xfrm>
          <a:prstGeom prst="rect">
            <a:avLst/>
          </a:prstGeom>
        </p:spPr>
        <p:txBody>
          <a:bodyPr lIns="128016" tIns="64008" rIns="128016" bIns="64008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013960" y="8827770"/>
            <a:ext cx="2987040" cy="666750"/>
          </a:xfrm>
          <a:prstGeom prst="rect">
            <a:avLst/>
          </a:prstGeom>
        </p:spPr>
        <p:txBody>
          <a:bodyPr lIns="128016" tIns="64008" rIns="128016" bIns="64008" anchor="b"/>
          <a:lstStyle>
            <a:lvl1pPr algn="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001000" y="8827770"/>
            <a:ext cx="4053840" cy="666750"/>
          </a:xfrm>
          <a:prstGeom prst="rect">
            <a:avLst/>
          </a:prstGeom>
        </p:spPr>
        <p:txBody>
          <a:bodyPr lIns="128016" tIns="64008" rIns="128016" bIns="64008" anchor="b"/>
          <a:lstStyle>
            <a:lvl1pPr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2059107" y="8827770"/>
            <a:ext cx="640080" cy="666750"/>
          </a:xfrm>
          <a:prstGeom prst="rect">
            <a:avLst/>
          </a:prstGeom>
        </p:spPr>
        <p:txBody>
          <a:bodyPr lIns="128016" tIns="64008" rIns="128016" bIns="64008" anchor="b"/>
          <a:lstStyle>
            <a:lvl1pPr algn="ct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7793613-08BE-4945-8540-849C1A641F0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420978" y="-76"/>
            <a:ext cx="102413" cy="960127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60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12064" indent="-396850" algn="l" rtl="0" eaLnBrk="1" latinLnBrk="0" hangingPunct="1">
        <a:lnSpc>
          <a:spcPct val="100000"/>
        </a:lnSpc>
        <a:spcBef>
          <a:spcPts val="840"/>
        </a:spcBef>
        <a:buClr>
          <a:schemeClr val="accent1"/>
        </a:buClr>
        <a:buSzPct val="80000"/>
        <a:buFont typeface="Wingdings 2"/>
        <a:buChar char=""/>
        <a:defRPr kumimoji="0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896112" indent="-332842" algn="l" rtl="0" eaLnBrk="1" latinLnBrk="0" hangingPunct="1">
        <a:lnSpc>
          <a:spcPct val="100000"/>
        </a:lnSpc>
        <a:spcBef>
          <a:spcPts val="770"/>
        </a:spcBef>
        <a:buClr>
          <a:schemeClr val="accent1"/>
        </a:buClr>
        <a:buFont typeface="Verdana"/>
        <a:buChar char="◦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755" indent="-32004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24323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827" indent="-256032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64" indent="-256032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701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2982773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114_2021.M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RESENTACIONES\unse%20junio%202011\Acciones%202011.wmv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RESENTACIONES\unse%20junio%202011\abril%20-%20mayo,%202010.wmv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RESENTACIONES\unse%20junio%202011\bosque%20topado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RESENTACIONES\unse%20junio%202011\bosque%20tarchini.wm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RESENTACIONES\unse%20junio%202011\area%20alto%20valor%20conservacion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RESENTACIONES\unse%20junio%202011\manejo%20sostenible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971800" y="442913"/>
          <a:ext cx="6986588" cy="1928812"/>
        </p:xfrm>
        <a:graphic>
          <a:graphicData uri="http://schemas.openxmlformats.org/presentationml/2006/ole">
            <p:oleObj spid="_x0000_s1026" name="CorelDRAW" r:id="rId4" imgW="4336200" imgH="1197360" progId="">
              <p:embed/>
            </p:oleObj>
          </a:graphicData>
        </a:graphic>
      </p:graphicFrame>
      <p:pic>
        <p:nvPicPr>
          <p:cNvPr id="1030" name="Picture 7" descr="logo_produ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0120"/>
            <a:ext cx="1391009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648" y="7536904"/>
            <a:ext cx="3629025" cy="1166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zaragozaciudad.net/blogdelmayor/upload/20110117102311-portad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4109" y="2928393"/>
            <a:ext cx="312319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Marcador de contenido"/>
          <p:cNvSpPr>
            <a:spLocks noGrp="1"/>
          </p:cNvSpPr>
          <p:nvPr>
            <p:ph idx="1"/>
          </p:nvPr>
        </p:nvSpPr>
        <p:spPr>
          <a:xfrm>
            <a:off x="3880520" y="2928392"/>
            <a:ext cx="5832648" cy="2520280"/>
          </a:xfrm>
        </p:spPr>
        <p:txBody>
          <a:bodyPr/>
          <a:lstStyle/>
          <a:p>
            <a:pPr eaLnBrk="1" hangingPunct="1"/>
            <a:r>
              <a:rPr lang="es-ES" dirty="0" smtClean="0"/>
              <a:t>Cambios en el uso del suelo en el año 2011?????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ptura nuevo dia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4376" y="346162"/>
            <a:ext cx="8712968" cy="4958494"/>
          </a:xfrm>
          <a:prstGeom prst="rect">
            <a:avLst/>
          </a:prstGeom>
        </p:spPr>
      </p:pic>
      <p:pic>
        <p:nvPicPr>
          <p:cNvPr id="5" name="4 Imagen" descr="Captura n diari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6384" y="5376664"/>
            <a:ext cx="8884194" cy="295232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152328" y="1704256"/>
            <a:ext cx="36004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3600" b="1" u="none" dirty="0" smtClean="0">
                <a:solidFill>
                  <a:schemeClr val="bg1"/>
                </a:solidFill>
              </a:rPr>
              <a:t>Sin bosques “para la gente”</a:t>
            </a:r>
            <a:endParaRPr lang="es-ES" sz="3600" b="1" u="none" dirty="0">
              <a:solidFill>
                <a:schemeClr val="bg1"/>
              </a:solidFill>
            </a:endParaRPr>
          </a:p>
        </p:txBody>
      </p:sp>
      <p:pic>
        <p:nvPicPr>
          <p:cNvPr id="10" name="3 Imagen" descr="101_0476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0920" y="264096"/>
            <a:ext cx="4816624" cy="3613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2" name="Picture 2" descr="F:\BACKUP 16 01 2011 HP 425\FOTOS 2010\CORTE R 34\114EKZx1\114_1997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152" y="5448672"/>
            <a:ext cx="4888632" cy="36664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13" name="12 Conector angular"/>
          <p:cNvCxnSpPr>
            <a:stCxn id="10" idx="2"/>
          </p:cNvCxnSpPr>
          <p:nvPr/>
        </p:nvCxnSpPr>
        <p:spPr>
          <a:xfrm rot="5400000">
            <a:off x="6099204" y="2882781"/>
            <a:ext cx="2795481" cy="4784576"/>
          </a:xfrm>
          <a:prstGeom prst="bent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2512368" y="264096"/>
            <a:ext cx="8641580" cy="1600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" sz="4400" dirty="0" smtClean="0"/>
              <a:t>Acciones en el año internacional de los bosques</a:t>
            </a:r>
          </a:p>
        </p:txBody>
      </p:sp>
      <p:pic>
        <p:nvPicPr>
          <p:cNvPr id="6" name="Picture 2" descr="http://zaragozaciudad.net/blogdelmayor/upload/20110117102311-port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2128"/>
            <a:ext cx="141427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zaragozaciudad.net/blogdelmayor/upload/20110117102311-port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2328"/>
            <a:ext cx="141427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zaragozaciudad.net/blogdelmayor/upload/20110117102311-port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52528"/>
            <a:ext cx="141427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zaragozaciudad.net/blogdelmayor/upload/20110117102311-port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52728"/>
            <a:ext cx="141427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zaragozaciudad.net/blogdelmayor/upload/20110117102311-port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73008"/>
            <a:ext cx="141427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cciones 201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2368" y="2208312"/>
            <a:ext cx="9505055" cy="712879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50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:\arbol geneticamente mod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536" y="2064296"/>
            <a:ext cx="8352928" cy="574097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80120" y="4008512"/>
            <a:ext cx="36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u="none" dirty="0" smtClean="0"/>
              <a:t>Arboles genéticamente modificados</a:t>
            </a:r>
            <a:endParaRPr lang="es-AR" u="none" dirty="0"/>
          </a:p>
        </p:txBody>
      </p:sp>
      <p:sp>
        <p:nvSpPr>
          <p:cNvPr id="6" name="5 CuadroTexto"/>
          <p:cNvSpPr txBox="1"/>
          <p:nvPr/>
        </p:nvSpPr>
        <p:spPr>
          <a:xfrm>
            <a:off x="7192888" y="8184976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BICIARBOL</a:t>
            </a:r>
            <a:endParaRPr lang="es-AR" dirty="0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971800" y="442913"/>
          <a:ext cx="6986588" cy="1928812"/>
        </p:xfrm>
        <a:graphic>
          <a:graphicData uri="http://schemas.openxmlformats.org/presentationml/2006/ole">
            <p:oleObj spid="_x0000_s30722" name="CorelDRAW" r:id="rId4" imgW="4336200" imgH="1197360" progId="">
              <p:embed/>
            </p:oleObj>
          </a:graphicData>
        </a:graphic>
      </p:graphicFrame>
      <p:pic>
        <p:nvPicPr>
          <p:cNvPr id="1030" name="Picture 7" descr="logo_produ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0120"/>
            <a:ext cx="1391009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648" y="7536904"/>
            <a:ext cx="3629025" cy="1166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zaragozaciudad.net/blogdelmayor/upload/20110117102311-portad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4109" y="2928393"/>
            <a:ext cx="312319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116_22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8534" y="1560240"/>
            <a:ext cx="681554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528592" y="6816824"/>
            <a:ext cx="5662612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40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“Bosques para la gente”</a:t>
            </a:r>
          </a:p>
          <a:p>
            <a:pPr>
              <a:defRPr/>
            </a:pPr>
            <a:endParaRPr lang="es-AR" sz="40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280120" y="1632248"/>
            <a:ext cx="4168552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u="none" dirty="0" smtClean="0"/>
              <a:t>De existir políticas nacionales y provinciales que tiendan  a preservar las áreas con monte nativo, brindando seguridad jurídica a las comunidades que poseen y ocupan las tierras, se evitarían los desplazamientos y</a:t>
            </a:r>
          </a:p>
          <a:p>
            <a:pPr>
              <a:lnSpc>
                <a:spcPct val="150000"/>
              </a:lnSpc>
            </a:pPr>
            <a:r>
              <a:rPr lang="es-AR" u="none" dirty="0" smtClean="0"/>
              <a:t>se resguardaría el equilibrio ecológico y social en parte del territorio santiagueño  (</a:t>
            </a:r>
            <a:r>
              <a:rPr lang="es-AR" dirty="0" smtClean="0"/>
              <a:t>DUBRAVKA ,</a:t>
            </a:r>
            <a:r>
              <a:rPr lang="es-AR" u="none" dirty="0" smtClean="0"/>
              <a:t>2.008).</a:t>
            </a:r>
            <a:r>
              <a:rPr lang="es-AR" dirty="0" smtClean="0"/>
              <a:t> </a:t>
            </a:r>
            <a:endParaRPr lang="es-AR" b="1" u="none" dirty="0"/>
          </a:p>
        </p:txBody>
      </p:sp>
      <p:pic>
        <p:nvPicPr>
          <p:cNvPr id="11269" name="Picture 7" descr="logo_prod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096"/>
            <a:ext cx="13906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bril - mayo, 201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80587" y="1920280"/>
            <a:ext cx="8160907" cy="612068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0120" y="840160"/>
            <a:ext cx="4824536" cy="849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800" u="none" dirty="0" smtClean="0"/>
              <a:t>De existir políticas nacionales y provinciales que promuevan el manejo sostenible  de las áreas con monte nativo, otorgando incentivos y compensaciones a medianos y grandes productores  se conservarían los bosques , se evitarían los desmontes irracionales  y se resguardaría el equilibrio ecológico, social y económico.</a:t>
            </a:r>
            <a:r>
              <a:rPr lang="es-AR" sz="2800" dirty="0" smtClean="0"/>
              <a:t> </a:t>
            </a:r>
            <a:endParaRPr lang="es-AR" sz="2800" b="1" u="none" dirty="0"/>
          </a:p>
        </p:txBody>
      </p:sp>
      <p:pic>
        <p:nvPicPr>
          <p:cNvPr id="6" name="bosque topad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200668" y="1776264"/>
            <a:ext cx="7488831" cy="561662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1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Captura zamora contamina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05650" cy="5191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0" name="9 CuadroTexto"/>
          <p:cNvSpPr txBox="1"/>
          <p:nvPr/>
        </p:nvSpPr>
        <p:spPr>
          <a:xfrm>
            <a:off x="7120880" y="2424336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u="none" dirty="0" smtClean="0">
                <a:solidFill>
                  <a:srgbClr val="3399FF"/>
                </a:solidFill>
              </a:rPr>
              <a:t>Empresarios tucumanos no solo contaminan, también destruyen el ambiente desmontando con cadenas</a:t>
            </a:r>
            <a:endParaRPr lang="es-AR" b="1" u="none" dirty="0">
              <a:solidFill>
                <a:srgbClr val="3399FF"/>
              </a:solidFill>
            </a:endParaRPr>
          </a:p>
        </p:txBody>
      </p:sp>
      <p:pic>
        <p:nvPicPr>
          <p:cNvPr id="11" name="10 Imagen" descr="Captura vin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0333" y="4440560"/>
            <a:ext cx="6161267" cy="51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logo_prod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5675" y="657225"/>
            <a:ext cx="14192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120" y="336104"/>
            <a:ext cx="2444773" cy="7858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bosque tarchin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2368" y="2136304"/>
            <a:ext cx="8736970" cy="655272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logo_produ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1280" y="840160"/>
            <a:ext cx="14192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4176"/>
            <a:ext cx="2444773" cy="7858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2512368" y="1200200"/>
            <a:ext cx="7488237" cy="192824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sz="4000" b="1" dirty="0" smtClean="0">
                <a:solidFill>
                  <a:schemeClr val="tx1"/>
                </a:solidFill>
              </a:rPr>
              <a:t>Año 2011 “Convocatoria a Planes y </a:t>
            </a:r>
            <a:br>
              <a:rPr lang="es-AR" sz="4000" b="1" dirty="0" smtClean="0">
                <a:solidFill>
                  <a:schemeClr val="tx1"/>
                </a:solidFill>
              </a:rPr>
            </a:br>
            <a:r>
              <a:rPr lang="es-AR" sz="4000" b="1" dirty="0" smtClean="0">
                <a:solidFill>
                  <a:schemeClr val="tx1"/>
                </a:solidFill>
              </a:rPr>
              <a:t>Proyectos de formulación </a:t>
            </a:r>
            <a:r>
              <a:rPr lang="es-AR" sz="4000" dirty="0" smtClean="0">
                <a:solidFill>
                  <a:schemeClr val="tx1"/>
                </a:solidFill>
                <a:latin typeface="Calibri" pitchFamily="34" charset="0"/>
                <a:ea typeface="DejaVu Sans"/>
                <a:cs typeface="Calibri" pitchFamily="34" charset="0"/>
              </a:rPr>
              <a:t>”</a:t>
            </a:r>
            <a:br>
              <a:rPr lang="es-AR" sz="4000" dirty="0" smtClean="0">
                <a:solidFill>
                  <a:schemeClr val="tx1"/>
                </a:solidFill>
                <a:latin typeface="Calibri" pitchFamily="34" charset="0"/>
                <a:ea typeface="DejaVu Sans"/>
                <a:cs typeface="Calibri" pitchFamily="34" charset="0"/>
              </a:rPr>
            </a:br>
            <a:endParaRPr lang="es-AR" sz="4000" b="1" dirty="0">
              <a:solidFill>
                <a:schemeClr val="tx1"/>
              </a:solidFill>
            </a:endParaRPr>
          </a:p>
        </p:txBody>
      </p:sp>
      <p:grpSp>
        <p:nvGrpSpPr>
          <p:cNvPr id="16392" name="31 Grupo"/>
          <p:cNvGrpSpPr>
            <a:grpSpLocks/>
          </p:cNvGrpSpPr>
          <p:nvPr/>
        </p:nvGrpSpPr>
        <p:grpSpPr bwMode="auto">
          <a:xfrm>
            <a:off x="3736504" y="4512568"/>
            <a:ext cx="5256213" cy="4608512"/>
            <a:chOff x="856184" y="2568352"/>
            <a:chExt cx="5256584" cy="4609306"/>
          </a:xfrm>
        </p:grpSpPr>
        <p:sp>
          <p:nvSpPr>
            <p:cNvPr id="12" name="11 Rectángulo"/>
            <p:cNvSpPr/>
            <p:nvPr/>
          </p:nvSpPr>
          <p:spPr>
            <a:xfrm>
              <a:off x="1144216" y="2568352"/>
              <a:ext cx="4357718" cy="7667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AR" sz="2800" b="1" u="none" dirty="0"/>
                <a:t>Ley Nacional 26.331</a:t>
              </a:r>
            </a:p>
          </p:txBody>
        </p:sp>
        <p:sp>
          <p:nvSpPr>
            <p:cNvPr id="14" name="13 Flecha abajo"/>
            <p:cNvSpPr/>
            <p:nvPr/>
          </p:nvSpPr>
          <p:spPr>
            <a:xfrm>
              <a:off x="3016925" y="3505138"/>
              <a:ext cx="647746" cy="790711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856184" y="4512568"/>
              <a:ext cx="5256584" cy="165618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s-AR" sz="2800" b="1" u="none" dirty="0"/>
                <a:t>Fondo nacional para  enriquecimiento y conservación de los bosques nativos</a:t>
              </a:r>
            </a:p>
          </p:txBody>
        </p:sp>
        <p:cxnSp>
          <p:nvCxnSpPr>
            <p:cNvPr id="26" name="25 Conector recto de flecha"/>
            <p:cNvCxnSpPr/>
            <p:nvPr/>
          </p:nvCxnSpPr>
          <p:spPr>
            <a:xfrm rot="5400000">
              <a:off x="1504680" y="6744990"/>
              <a:ext cx="863749" cy="1588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/>
            <p:nvPr/>
          </p:nvCxnSpPr>
          <p:spPr>
            <a:xfrm rot="5400000">
              <a:off x="4602111" y="6743402"/>
              <a:ext cx="863749" cy="1587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528" y="264096"/>
            <a:ext cx="6551189" cy="1600200"/>
          </a:xfrm>
        </p:spPr>
        <p:txBody>
          <a:bodyPr>
            <a:normAutofit/>
          </a:bodyPr>
          <a:lstStyle/>
          <a:p>
            <a:pPr algn="ctr"/>
            <a:r>
              <a:rPr lang="es-AR" sz="4800" dirty="0" smtClean="0"/>
              <a:t>Planes de conservación</a:t>
            </a:r>
            <a:endParaRPr lang="es-AR" sz="4800" dirty="0"/>
          </a:p>
        </p:txBody>
      </p:sp>
      <p:pic>
        <p:nvPicPr>
          <p:cNvPr id="5" name="area alto valor conservac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68352" y="1776264"/>
            <a:ext cx="9738319" cy="730373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9851" y="384493"/>
            <a:ext cx="9215485" cy="1600200"/>
          </a:xfrm>
        </p:spPr>
        <p:txBody>
          <a:bodyPr>
            <a:normAutofit/>
          </a:bodyPr>
          <a:lstStyle/>
          <a:p>
            <a:pPr algn="ctr"/>
            <a:r>
              <a:rPr lang="es-AR" sz="4800" dirty="0" smtClean="0"/>
              <a:t>Planes de manejo sostenible</a:t>
            </a:r>
            <a:endParaRPr lang="es-AR" sz="4800" dirty="0"/>
          </a:p>
        </p:txBody>
      </p:sp>
      <p:pic>
        <p:nvPicPr>
          <p:cNvPr id="4" name="manejo sostenibl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52328" y="1776264"/>
            <a:ext cx="10081120" cy="756084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2971</TotalTime>
  <Words>177</Words>
  <Application>Microsoft Office PowerPoint</Application>
  <PresentationFormat>Papel A3 (297 x 420 mm)</PresentationFormat>
  <Paragraphs>17</Paragraphs>
  <Slides>15</Slides>
  <Notes>2</Notes>
  <HiddenSlides>0</HiddenSlides>
  <MMClips>6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Solsticio</vt:lpstr>
      <vt:lpstr>CorelDRAW</vt:lpstr>
      <vt:lpstr>Diapositiva 1</vt:lpstr>
      <vt:lpstr>Diapositiva 2</vt:lpstr>
      <vt:lpstr>Diapositiva 3</vt:lpstr>
      <vt:lpstr>Diapositiva 4</vt:lpstr>
      <vt:lpstr>Diapositiva 5</vt:lpstr>
      <vt:lpstr>Diapositiva 6</vt:lpstr>
      <vt:lpstr>Año 2011 “Convocatoria a Planes y  Proyectos de formulación ” </vt:lpstr>
      <vt:lpstr>Planes de conservación</vt:lpstr>
      <vt:lpstr>Planes de manejo sostenible</vt:lpstr>
      <vt:lpstr>Diapositiva 10</vt:lpstr>
      <vt:lpstr>Diapositiva 11</vt:lpstr>
      <vt:lpstr>Diapositiva 12</vt:lpstr>
      <vt:lpstr>Acciones en el año internacional de los bosques</vt:lpstr>
      <vt:lpstr>Diapositiva 14</vt:lpstr>
      <vt:lpstr>Diapositiva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Alejandra</dc:creator>
  <cp:lastModifiedBy>Usuario</cp:lastModifiedBy>
  <cp:revision>356</cp:revision>
  <dcterms:created xsi:type="dcterms:W3CDTF">2009-04-15T20:50:14Z</dcterms:created>
  <dcterms:modified xsi:type="dcterms:W3CDTF">2011-06-03T18:58:59Z</dcterms:modified>
</cp:coreProperties>
</file>